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Lst>
  <p:sldSz cx="7772400" cy="10058400"/>
  <p:notesSz cx="6858000" cy="9144000"/>
  <p:embeddedFontLst>
    <p:embeddedFont>
      <p:font typeface="Canva Sans Bold" charset="1" panose="020B0803030501040103"/>
      <p:regular r:id="rId7"/>
    </p:embeddedFont>
    <p:embeddedFont>
      <p:font typeface="Canva Sans" charset="1" panose="020B0503030501040103"/>
      <p:regular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fonts/font7.fntdata" Type="http://schemas.openxmlformats.org/officeDocument/2006/relationships/font"/><Relationship Id="rId8" Target="fonts/font8.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12" Target="../media/image11.svg" Type="http://schemas.openxmlformats.org/officeDocument/2006/relationships/image"/><Relationship Id="rId13" Target="../media/image12.jpe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16" Target="../media/image15.pn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337876" y="54000"/>
            <a:ext cx="14912044" cy="9950400"/>
          </a:xfrm>
          <a:custGeom>
            <a:avLst/>
            <a:gdLst/>
            <a:ahLst/>
            <a:cxnLst/>
            <a:rect r="r" b="b" t="t" l="l"/>
            <a:pathLst>
              <a:path h="9950400" w="14912044">
                <a:moveTo>
                  <a:pt x="0" y="0"/>
                </a:moveTo>
                <a:lnTo>
                  <a:pt x="14912044" y="0"/>
                </a:lnTo>
                <a:lnTo>
                  <a:pt x="14912044" y="9950400"/>
                </a:lnTo>
                <a:lnTo>
                  <a:pt x="0" y="9950400"/>
                </a:lnTo>
                <a:lnTo>
                  <a:pt x="0" y="0"/>
                </a:lnTo>
                <a:close/>
              </a:path>
            </a:pathLst>
          </a:custGeom>
          <a:blipFill>
            <a:blip r:embed="rId2"/>
            <a:stretch>
              <a:fillRect l="0" t="0" r="0" b="0"/>
            </a:stretch>
          </a:blipFill>
        </p:spPr>
      </p:sp>
      <p:sp>
        <p:nvSpPr>
          <p:cNvPr name="Freeform 3" id="3"/>
          <p:cNvSpPr/>
          <p:nvPr/>
        </p:nvSpPr>
        <p:spPr>
          <a:xfrm flipH="false" flipV="false" rot="0">
            <a:off x="0" y="282338"/>
            <a:ext cx="10494431" cy="9668062"/>
          </a:xfrm>
          <a:custGeom>
            <a:avLst/>
            <a:gdLst/>
            <a:ahLst/>
            <a:cxnLst/>
            <a:rect r="r" b="b" t="t" l="l"/>
            <a:pathLst>
              <a:path h="9668062" w="10494431">
                <a:moveTo>
                  <a:pt x="0" y="0"/>
                </a:moveTo>
                <a:lnTo>
                  <a:pt x="10494431" y="0"/>
                </a:lnTo>
                <a:lnTo>
                  <a:pt x="10494431" y="9668062"/>
                </a:lnTo>
                <a:lnTo>
                  <a:pt x="0" y="9668062"/>
                </a:lnTo>
                <a:lnTo>
                  <a:pt x="0" y="0"/>
                </a:lnTo>
                <a:close/>
              </a:path>
            </a:pathLst>
          </a:custGeom>
          <a:blipFill>
            <a:blip r:embed="rId3"/>
            <a:stretch>
              <a:fillRect l="-669" t="0" r="-669" b="0"/>
            </a:stretch>
          </a:blipFill>
        </p:spPr>
      </p:sp>
      <p:sp>
        <p:nvSpPr>
          <p:cNvPr name="Freeform 4" id="4"/>
          <p:cNvSpPr/>
          <p:nvPr/>
        </p:nvSpPr>
        <p:spPr>
          <a:xfrm flipH="false" flipV="false" rot="-10800000">
            <a:off x="-3978461" y="-1552353"/>
            <a:ext cx="11750861" cy="9394693"/>
          </a:xfrm>
          <a:custGeom>
            <a:avLst/>
            <a:gdLst/>
            <a:ahLst/>
            <a:cxnLst/>
            <a:rect r="r" b="b" t="t" l="l"/>
            <a:pathLst>
              <a:path h="9394693" w="11750861">
                <a:moveTo>
                  <a:pt x="0" y="0"/>
                </a:moveTo>
                <a:lnTo>
                  <a:pt x="11750861" y="0"/>
                </a:lnTo>
                <a:lnTo>
                  <a:pt x="11750861" y="9394693"/>
                </a:lnTo>
                <a:lnTo>
                  <a:pt x="0" y="9394693"/>
                </a:lnTo>
                <a:lnTo>
                  <a:pt x="0" y="0"/>
                </a:lnTo>
                <a:close/>
              </a:path>
            </a:pathLst>
          </a:custGeom>
          <a:blipFill>
            <a:blip r:embed="rId4">
              <a:alphaModFix amt="80000"/>
            </a:blip>
            <a:stretch>
              <a:fillRect l="0" t="-9870" r="-22340" b="-9870"/>
            </a:stretch>
          </a:blipFill>
          <a:ln cap="sq">
            <a:noFill/>
            <a:prstDash val="solid"/>
            <a:miter/>
          </a:ln>
        </p:spPr>
      </p:sp>
      <p:sp>
        <p:nvSpPr>
          <p:cNvPr name="Freeform 5" id="5"/>
          <p:cNvSpPr/>
          <p:nvPr/>
        </p:nvSpPr>
        <p:spPr>
          <a:xfrm flipH="false" flipV="false" rot="0">
            <a:off x="5794435" y="7842340"/>
            <a:ext cx="1722384" cy="1722384"/>
          </a:xfrm>
          <a:custGeom>
            <a:avLst/>
            <a:gdLst/>
            <a:ahLst/>
            <a:cxnLst/>
            <a:rect r="r" b="b" t="t" l="l"/>
            <a:pathLst>
              <a:path h="1722384" w="1722384">
                <a:moveTo>
                  <a:pt x="0" y="0"/>
                </a:moveTo>
                <a:lnTo>
                  <a:pt x="1722385" y="0"/>
                </a:lnTo>
                <a:lnTo>
                  <a:pt x="1722385" y="1722384"/>
                </a:lnTo>
                <a:lnTo>
                  <a:pt x="0" y="172238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6" id="6"/>
          <p:cNvGrpSpPr/>
          <p:nvPr/>
        </p:nvGrpSpPr>
        <p:grpSpPr>
          <a:xfrm rot="0">
            <a:off x="5515803" y="2101383"/>
            <a:ext cx="1894354" cy="1894354"/>
            <a:chOff x="0" y="0"/>
            <a:chExt cx="2525806" cy="2525806"/>
          </a:xfrm>
        </p:grpSpPr>
        <p:sp>
          <p:nvSpPr>
            <p:cNvPr name="Freeform 7" id="7"/>
            <p:cNvSpPr/>
            <p:nvPr/>
          </p:nvSpPr>
          <p:spPr>
            <a:xfrm flipH="false" flipV="false" rot="0">
              <a:off x="0" y="0"/>
              <a:ext cx="2525806" cy="2525806"/>
            </a:xfrm>
            <a:custGeom>
              <a:avLst/>
              <a:gdLst/>
              <a:ahLst/>
              <a:cxnLst/>
              <a:rect r="r" b="b" t="t" l="l"/>
              <a:pathLst>
                <a:path h="2525806" w="2525806">
                  <a:moveTo>
                    <a:pt x="0" y="0"/>
                  </a:moveTo>
                  <a:lnTo>
                    <a:pt x="2525806" y="0"/>
                  </a:lnTo>
                  <a:lnTo>
                    <a:pt x="2525806" y="2525806"/>
                  </a:lnTo>
                  <a:lnTo>
                    <a:pt x="0" y="252580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8" id="8"/>
            <p:cNvSpPr/>
            <p:nvPr/>
          </p:nvSpPr>
          <p:spPr>
            <a:xfrm flipH="false" flipV="false" rot="0">
              <a:off x="86940" y="86940"/>
              <a:ext cx="2341991" cy="2341991"/>
            </a:xfrm>
            <a:custGeom>
              <a:avLst/>
              <a:gdLst/>
              <a:ahLst/>
              <a:cxnLst/>
              <a:rect r="r" b="b" t="t" l="l"/>
              <a:pathLst>
                <a:path h="2341991" w="2341991">
                  <a:moveTo>
                    <a:pt x="0" y="0"/>
                  </a:moveTo>
                  <a:lnTo>
                    <a:pt x="2341990" y="0"/>
                  </a:lnTo>
                  <a:lnTo>
                    <a:pt x="2341990" y="2341990"/>
                  </a:lnTo>
                  <a:lnTo>
                    <a:pt x="0" y="234199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9" id="9"/>
            <p:cNvSpPr/>
            <p:nvPr/>
          </p:nvSpPr>
          <p:spPr>
            <a:xfrm flipH="false" flipV="false" rot="0">
              <a:off x="173879" y="173879"/>
              <a:ext cx="2168112" cy="2168112"/>
            </a:xfrm>
            <a:custGeom>
              <a:avLst/>
              <a:gdLst/>
              <a:ahLst/>
              <a:cxnLst/>
              <a:rect r="r" b="b" t="t" l="l"/>
              <a:pathLst>
                <a:path h="2168112" w="2168112">
                  <a:moveTo>
                    <a:pt x="0" y="0"/>
                  </a:moveTo>
                  <a:lnTo>
                    <a:pt x="2168112" y="0"/>
                  </a:lnTo>
                  <a:lnTo>
                    <a:pt x="2168112" y="2168112"/>
                  </a:lnTo>
                  <a:lnTo>
                    <a:pt x="0" y="2168112"/>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grpSp>
          <p:nvGrpSpPr>
            <p:cNvPr name="Group 10" id="10"/>
            <p:cNvGrpSpPr/>
            <p:nvPr/>
          </p:nvGrpSpPr>
          <p:grpSpPr>
            <a:xfrm rot="0">
              <a:off x="228484" y="228484"/>
              <a:ext cx="2058902" cy="2058902"/>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3"/>
                <a:stretch>
                  <a:fillRect l="-3333" t="0" r="-3333" b="0"/>
                </a:stretch>
              </a:blipFill>
            </p:spPr>
          </p:sp>
        </p:grpSp>
      </p:grpSp>
      <p:sp>
        <p:nvSpPr>
          <p:cNvPr name="Freeform 12" id="12"/>
          <p:cNvSpPr/>
          <p:nvPr/>
        </p:nvSpPr>
        <p:spPr>
          <a:xfrm flipH="false" flipV="false" rot="0">
            <a:off x="242608" y="1060809"/>
            <a:ext cx="5312322" cy="7264880"/>
          </a:xfrm>
          <a:custGeom>
            <a:avLst/>
            <a:gdLst/>
            <a:ahLst/>
            <a:cxnLst/>
            <a:rect r="r" b="b" t="t" l="l"/>
            <a:pathLst>
              <a:path h="7264880" w="5312322">
                <a:moveTo>
                  <a:pt x="0" y="0"/>
                </a:moveTo>
                <a:lnTo>
                  <a:pt x="5312322" y="0"/>
                </a:lnTo>
                <a:lnTo>
                  <a:pt x="5312322" y="7264880"/>
                </a:lnTo>
                <a:lnTo>
                  <a:pt x="0" y="7264880"/>
                </a:lnTo>
                <a:lnTo>
                  <a:pt x="0" y="0"/>
                </a:lnTo>
                <a:close/>
              </a:path>
            </a:pathLst>
          </a:custGeom>
          <a:blipFill>
            <a:blip r:embed="rId14">
              <a:alphaModFix amt="59000"/>
              <a:extLst>
                <a:ext uri="{96DAC541-7B7A-43D3-8B79-37D633B846F1}">
                  <asvg:svgBlip xmlns:asvg="http://schemas.microsoft.com/office/drawing/2016/SVG/main" r:embed="rId15"/>
                </a:ext>
              </a:extLst>
            </a:blip>
            <a:stretch>
              <a:fillRect l="0" t="0" r="0" b="0"/>
            </a:stretch>
          </a:blipFill>
        </p:spPr>
      </p:sp>
      <p:sp>
        <p:nvSpPr>
          <p:cNvPr name="Freeform 13" id="13"/>
          <p:cNvSpPr/>
          <p:nvPr/>
        </p:nvSpPr>
        <p:spPr>
          <a:xfrm flipH="false" flipV="false" rot="0">
            <a:off x="1719167" y="7316922"/>
            <a:ext cx="1149791" cy="1154019"/>
          </a:xfrm>
          <a:custGeom>
            <a:avLst/>
            <a:gdLst/>
            <a:ahLst/>
            <a:cxnLst/>
            <a:rect r="r" b="b" t="t" l="l"/>
            <a:pathLst>
              <a:path h="1154019" w="1149791">
                <a:moveTo>
                  <a:pt x="0" y="0"/>
                </a:moveTo>
                <a:lnTo>
                  <a:pt x="1149792" y="0"/>
                </a:lnTo>
                <a:lnTo>
                  <a:pt x="1149792" y="1154018"/>
                </a:lnTo>
                <a:lnTo>
                  <a:pt x="0" y="1154018"/>
                </a:lnTo>
                <a:lnTo>
                  <a:pt x="0" y="0"/>
                </a:lnTo>
                <a:close/>
              </a:path>
            </a:pathLst>
          </a:custGeom>
          <a:blipFill>
            <a:blip r:embed="rId16"/>
            <a:stretch>
              <a:fillRect l="0" t="0" r="0" b="0"/>
            </a:stretch>
          </a:blipFill>
        </p:spPr>
      </p:sp>
      <p:sp>
        <p:nvSpPr>
          <p:cNvPr name="TextBox 14" id="14"/>
          <p:cNvSpPr txBox="true"/>
          <p:nvPr/>
        </p:nvSpPr>
        <p:spPr>
          <a:xfrm rot="0">
            <a:off x="108000" y="274955"/>
            <a:ext cx="6354980" cy="795019"/>
          </a:xfrm>
          <a:prstGeom prst="rect">
            <a:avLst/>
          </a:prstGeom>
        </p:spPr>
        <p:txBody>
          <a:bodyPr anchor="t" rtlCol="false" tIns="0" lIns="0" bIns="0" rIns="0">
            <a:spAutoFit/>
          </a:bodyPr>
          <a:lstStyle/>
          <a:p>
            <a:pPr algn="ctr" marL="0" indent="0" lvl="0">
              <a:lnSpc>
                <a:spcPts val="6580"/>
              </a:lnSpc>
              <a:spcBef>
                <a:spcPct val="0"/>
              </a:spcBef>
            </a:pPr>
            <a:r>
              <a:rPr lang="en-US" b="true" sz="4700">
                <a:solidFill>
                  <a:srgbClr val="FFFFFF"/>
                </a:solidFill>
                <a:latin typeface="Canva Sans Bold"/>
                <a:ea typeface="Canva Sans Bold"/>
                <a:cs typeface="Canva Sans Bold"/>
                <a:sym typeface="Canva Sans Bold"/>
              </a:rPr>
              <a:t>Brewing Connections</a:t>
            </a:r>
          </a:p>
        </p:txBody>
      </p:sp>
      <p:sp>
        <p:nvSpPr>
          <p:cNvPr name="TextBox 15" id="15"/>
          <p:cNvSpPr txBox="true"/>
          <p:nvPr/>
        </p:nvSpPr>
        <p:spPr>
          <a:xfrm rot="0">
            <a:off x="342111" y="1505989"/>
            <a:ext cx="4905105" cy="2052320"/>
          </a:xfrm>
          <a:prstGeom prst="rect">
            <a:avLst/>
          </a:prstGeom>
        </p:spPr>
        <p:txBody>
          <a:bodyPr anchor="t" rtlCol="false" tIns="0" lIns="0" bIns="0" rIns="0">
            <a:spAutoFit/>
          </a:bodyPr>
          <a:lstStyle/>
          <a:p>
            <a:pPr algn="l">
              <a:lnSpc>
                <a:spcPts val="2379"/>
              </a:lnSpc>
              <a:spcBef>
                <a:spcPct val="0"/>
              </a:spcBef>
            </a:pPr>
            <a:r>
              <a:rPr lang="en-US" sz="1699">
                <a:solidFill>
                  <a:srgbClr val="FFFFFF"/>
                </a:solidFill>
                <a:latin typeface="Canva Sans"/>
                <a:ea typeface="Canva Sans"/>
                <a:cs typeface="Canva Sans"/>
                <a:sym typeface="Canva Sans"/>
              </a:rPr>
              <a:t>Join us for an exquisite coffee tasting event featuring the renowned author Maria Amalia Robbin, celebrated for her book, La Amalia 1888. This unique experience will take place at Yellow Rooster Coffee Imports. The event serves as a fundraiser for the Tampa-Barranquilla Sister Cities initiative, with</a:t>
            </a:r>
          </a:p>
        </p:txBody>
      </p:sp>
      <p:sp>
        <p:nvSpPr>
          <p:cNvPr name="TextBox 16" id="16"/>
          <p:cNvSpPr txBox="true"/>
          <p:nvPr/>
        </p:nvSpPr>
        <p:spPr>
          <a:xfrm rot="0">
            <a:off x="342111" y="3545840"/>
            <a:ext cx="3903904" cy="871220"/>
          </a:xfrm>
          <a:prstGeom prst="rect">
            <a:avLst/>
          </a:prstGeom>
        </p:spPr>
        <p:txBody>
          <a:bodyPr anchor="t" rtlCol="false" tIns="0" lIns="0" bIns="0" rIns="0">
            <a:spAutoFit/>
          </a:bodyPr>
          <a:lstStyle/>
          <a:p>
            <a:pPr algn="l">
              <a:lnSpc>
                <a:spcPts val="2379"/>
              </a:lnSpc>
              <a:spcBef>
                <a:spcPct val="0"/>
              </a:spcBef>
            </a:pPr>
            <a:r>
              <a:rPr lang="en-US" sz="1699">
                <a:solidFill>
                  <a:srgbClr val="FFFFFF"/>
                </a:solidFill>
                <a:latin typeface="Canva Sans"/>
                <a:ea typeface="Canva Sans"/>
                <a:cs typeface="Canva Sans"/>
                <a:sym typeface="Canva Sans"/>
              </a:rPr>
              <a:t>proceeds benefiting three deserving charities alongside Tampa Sister Cities - Barranquilla. </a:t>
            </a:r>
          </a:p>
        </p:txBody>
      </p:sp>
      <p:sp>
        <p:nvSpPr>
          <p:cNvPr name="TextBox 17" id="17"/>
          <p:cNvSpPr txBox="true"/>
          <p:nvPr/>
        </p:nvSpPr>
        <p:spPr>
          <a:xfrm rot="0">
            <a:off x="674744" y="4817110"/>
            <a:ext cx="2911822" cy="815341"/>
          </a:xfrm>
          <a:prstGeom prst="rect">
            <a:avLst/>
          </a:prstGeom>
        </p:spPr>
        <p:txBody>
          <a:bodyPr anchor="t" rtlCol="false" tIns="0" lIns="0" bIns="0" rIns="0">
            <a:spAutoFit/>
          </a:bodyPr>
          <a:lstStyle/>
          <a:p>
            <a:pPr algn="ctr">
              <a:lnSpc>
                <a:spcPts val="3359"/>
              </a:lnSpc>
              <a:spcBef>
                <a:spcPct val="0"/>
              </a:spcBef>
            </a:pPr>
            <a:r>
              <a:rPr lang="en-US" b="true" sz="2399">
                <a:solidFill>
                  <a:srgbClr val="FFFFFF"/>
                </a:solidFill>
                <a:latin typeface="Canva Sans Bold"/>
                <a:ea typeface="Canva Sans Bold"/>
                <a:cs typeface="Canva Sans Bold"/>
                <a:sym typeface="Canva Sans Bold"/>
              </a:rPr>
              <a:t> December 13, 2025</a:t>
            </a:r>
          </a:p>
          <a:p>
            <a:pPr algn="ctr">
              <a:lnSpc>
                <a:spcPts val="3359"/>
              </a:lnSpc>
              <a:spcBef>
                <a:spcPct val="0"/>
              </a:spcBef>
            </a:pPr>
            <a:r>
              <a:rPr lang="en-US" b="true" sz="2399">
                <a:solidFill>
                  <a:srgbClr val="FFFFFF"/>
                </a:solidFill>
                <a:latin typeface="Canva Sans Bold"/>
                <a:ea typeface="Canva Sans Bold"/>
                <a:cs typeface="Canva Sans Bold"/>
                <a:sym typeface="Canva Sans Bold"/>
              </a:rPr>
              <a:t>9 a.m. to 11 a.m</a:t>
            </a:r>
          </a:p>
        </p:txBody>
      </p:sp>
      <p:sp>
        <p:nvSpPr>
          <p:cNvPr name="TextBox 18" id="18"/>
          <p:cNvSpPr txBox="true"/>
          <p:nvPr/>
        </p:nvSpPr>
        <p:spPr>
          <a:xfrm rot="0">
            <a:off x="638802" y="8705215"/>
            <a:ext cx="3476625" cy="575945"/>
          </a:xfrm>
          <a:prstGeom prst="rect">
            <a:avLst/>
          </a:prstGeom>
        </p:spPr>
        <p:txBody>
          <a:bodyPr anchor="t" rtlCol="false" tIns="0" lIns="0" bIns="0" rIns="0">
            <a:spAutoFit/>
          </a:bodyPr>
          <a:lstStyle/>
          <a:p>
            <a:pPr algn="ctr">
              <a:lnSpc>
                <a:spcPts val="2379"/>
              </a:lnSpc>
            </a:pPr>
            <a:r>
              <a:rPr lang="en-US" sz="1699" b="true">
                <a:solidFill>
                  <a:srgbClr val="FFFFFF"/>
                </a:solidFill>
                <a:latin typeface="Canva Sans Bold"/>
                <a:ea typeface="Canva Sans Bold"/>
                <a:cs typeface="Canva Sans Bold"/>
                <a:sym typeface="Canva Sans Bold"/>
              </a:rPr>
              <a:t>1920 Cafe Ybor City</a:t>
            </a:r>
          </a:p>
          <a:p>
            <a:pPr algn="ctr">
              <a:lnSpc>
                <a:spcPts val="2379"/>
              </a:lnSpc>
              <a:spcBef>
                <a:spcPct val="0"/>
              </a:spcBef>
            </a:pPr>
            <a:r>
              <a:rPr lang="en-US" b="true" sz="1699">
                <a:solidFill>
                  <a:srgbClr val="FFFFFF"/>
                </a:solidFill>
                <a:latin typeface="Canva Sans Bold"/>
                <a:ea typeface="Canva Sans Bold"/>
                <a:cs typeface="Canva Sans Bold"/>
                <a:sym typeface="Canva Sans Bold"/>
              </a:rPr>
              <a:t>1920 E. 7</a:t>
            </a:r>
            <a:r>
              <a:rPr lang="en-US" b="true" sz="1699">
                <a:solidFill>
                  <a:srgbClr val="FFFFFF"/>
                </a:solidFill>
                <a:latin typeface="Canva Sans Bold"/>
                <a:ea typeface="Canva Sans Bold"/>
                <a:cs typeface="Canva Sans Bold"/>
                <a:sym typeface="Canva Sans Bold"/>
              </a:rPr>
              <a:t>th</a:t>
            </a:r>
            <a:r>
              <a:rPr lang="en-US" b="true" sz="1699">
                <a:solidFill>
                  <a:srgbClr val="FFFFFF"/>
                </a:solidFill>
                <a:latin typeface="Canva Sans Bold"/>
                <a:ea typeface="Canva Sans Bold"/>
                <a:cs typeface="Canva Sans Bold"/>
                <a:sym typeface="Canva Sans Bold"/>
              </a:rPr>
              <a:t> Ave. Tampa, FL 33605 </a:t>
            </a:r>
          </a:p>
        </p:txBody>
      </p:sp>
      <p:sp>
        <p:nvSpPr>
          <p:cNvPr name="TextBox 19" id="19"/>
          <p:cNvSpPr txBox="true"/>
          <p:nvPr/>
        </p:nvSpPr>
        <p:spPr>
          <a:xfrm rot="0">
            <a:off x="5357949" y="1686504"/>
            <a:ext cx="2158871" cy="801183"/>
          </a:xfrm>
          <a:prstGeom prst="rect">
            <a:avLst/>
          </a:prstGeom>
        </p:spPr>
        <p:txBody>
          <a:bodyPr anchor="t" rtlCol="false" tIns="0" lIns="0" bIns="0" rIns="0">
            <a:spAutoFit/>
          </a:bodyPr>
          <a:lstStyle/>
          <a:p>
            <a:pPr algn="ctr">
              <a:lnSpc>
                <a:spcPts val="2539"/>
              </a:lnSpc>
              <a:spcBef>
                <a:spcPct val="0"/>
              </a:spcBef>
            </a:pPr>
            <a:r>
              <a:rPr lang="en-US" b="true" sz="1813">
                <a:solidFill>
                  <a:srgbClr val="FFFFFF"/>
                </a:solidFill>
                <a:latin typeface="Canva Sans Bold"/>
                <a:ea typeface="Canva Sans Bold"/>
                <a:cs typeface="Canva Sans Bold"/>
                <a:sym typeface="Canva Sans Bold"/>
              </a:rPr>
              <a:t>Maria Amalia Robbin</a:t>
            </a:r>
          </a:p>
        </p:txBody>
      </p:sp>
      <p:grpSp>
        <p:nvGrpSpPr>
          <p:cNvPr name="Group 20" id="20"/>
          <p:cNvGrpSpPr/>
          <p:nvPr/>
        </p:nvGrpSpPr>
        <p:grpSpPr>
          <a:xfrm rot="0">
            <a:off x="979553" y="5968181"/>
            <a:ext cx="2302203" cy="882016"/>
            <a:chOff x="0" y="0"/>
            <a:chExt cx="3069604" cy="1176021"/>
          </a:xfrm>
        </p:grpSpPr>
        <p:sp>
          <p:nvSpPr>
            <p:cNvPr name="TextBox 21" id="21"/>
            <p:cNvSpPr txBox="true"/>
            <p:nvPr/>
          </p:nvSpPr>
          <p:spPr>
            <a:xfrm rot="0">
              <a:off x="1751" y="-28575"/>
              <a:ext cx="1529246" cy="386715"/>
            </a:xfrm>
            <a:prstGeom prst="rect">
              <a:avLst/>
            </a:prstGeom>
          </p:spPr>
          <p:txBody>
            <a:bodyPr anchor="t" rtlCol="false" tIns="0" lIns="0" bIns="0" rIns="0">
              <a:spAutoFit/>
            </a:bodyPr>
            <a:lstStyle/>
            <a:p>
              <a:pPr algn="l">
                <a:lnSpc>
                  <a:spcPts val="2519"/>
                </a:lnSpc>
                <a:spcBef>
                  <a:spcPct val="0"/>
                </a:spcBef>
              </a:pPr>
              <a:r>
                <a:rPr lang="en-US" b="true" sz="1799">
                  <a:solidFill>
                    <a:srgbClr val="FFFFFF"/>
                  </a:solidFill>
                  <a:latin typeface="Canva Sans Bold"/>
                  <a:ea typeface="Canva Sans Bold"/>
                  <a:cs typeface="Canva Sans Bold"/>
                  <a:sym typeface="Canva Sans Bold"/>
                </a:rPr>
                <a:t>Guests</a:t>
              </a:r>
            </a:p>
          </p:txBody>
        </p:sp>
        <p:sp>
          <p:nvSpPr>
            <p:cNvPr name="TextBox 22" id="22"/>
            <p:cNvSpPr txBox="true"/>
            <p:nvPr/>
          </p:nvSpPr>
          <p:spPr>
            <a:xfrm rot="0">
              <a:off x="1984659" y="-28575"/>
              <a:ext cx="1084945" cy="386715"/>
            </a:xfrm>
            <a:prstGeom prst="rect">
              <a:avLst/>
            </a:prstGeom>
          </p:spPr>
          <p:txBody>
            <a:bodyPr anchor="t" rtlCol="false" tIns="0" lIns="0" bIns="0" rIns="0">
              <a:spAutoFit/>
            </a:bodyPr>
            <a:lstStyle/>
            <a:p>
              <a:pPr algn="r">
                <a:lnSpc>
                  <a:spcPts val="2519"/>
                </a:lnSpc>
                <a:spcBef>
                  <a:spcPct val="0"/>
                </a:spcBef>
              </a:pPr>
              <a:r>
                <a:rPr lang="en-US" b="true" sz="1799">
                  <a:solidFill>
                    <a:srgbClr val="FFFFFF"/>
                  </a:solidFill>
                  <a:latin typeface="Canva Sans Bold"/>
                  <a:ea typeface="Canva Sans Bold"/>
                  <a:cs typeface="Canva Sans Bold"/>
                  <a:sym typeface="Canva Sans Bold"/>
                </a:rPr>
                <a:t>$20</a:t>
              </a:r>
            </a:p>
          </p:txBody>
        </p:sp>
        <p:sp>
          <p:nvSpPr>
            <p:cNvPr name="TextBox 23" id="23"/>
            <p:cNvSpPr txBox="true"/>
            <p:nvPr/>
          </p:nvSpPr>
          <p:spPr>
            <a:xfrm rot="0">
              <a:off x="0" y="354965"/>
              <a:ext cx="1529246" cy="386715"/>
            </a:xfrm>
            <a:prstGeom prst="rect">
              <a:avLst/>
            </a:prstGeom>
          </p:spPr>
          <p:txBody>
            <a:bodyPr anchor="t" rtlCol="false" tIns="0" lIns="0" bIns="0" rIns="0">
              <a:spAutoFit/>
            </a:bodyPr>
            <a:lstStyle/>
            <a:p>
              <a:pPr algn="l">
                <a:lnSpc>
                  <a:spcPts val="2519"/>
                </a:lnSpc>
                <a:spcBef>
                  <a:spcPct val="0"/>
                </a:spcBef>
              </a:pPr>
              <a:r>
                <a:rPr lang="en-US" b="true" sz="1799">
                  <a:solidFill>
                    <a:srgbClr val="FFFFFF"/>
                  </a:solidFill>
                  <a:latin typeface="Canva Sans Bold"/>
                  <a:ea typeface="Canva Sans Bold"/>
                  <a:cs typeface="Canva Sans Bold"/>
                  <a:sym typeface="Canva Sans Bold"/>
                </a:rPr>
                <a:t>Supporter</a:t>
              </a:r>
            </a:p>
          </p:txBody>
        </p:sp>
        <p:sp>
          <p:nvSpPr>
            <p:cNvPr name="TextBox 24" id="24"/>
            <p:cNvSpPr txBox="true"/>
            <p:nvPr/>
          </p:nvSpPr>
          <p:spPr>
            <a:xfrm rot="0">
              <a:off x="0" y="738506"/>
              <a:ext cx="1529246" cy="386715"/>
            </a:xfrm>
            <a:prstGeom prst="rect">
              <a:avLst/>
            </a:prstGeom>
          </p:spPr>
          <p:txBody>
            <a:bodyPr anchor="t" rtlCol="false" tIns="0" lIns="0" bIns="0" rIns="0">
              <a:spAutoFit/>
            </a:bodyPr>
            <a:lstStyle/>
            <a:p>
              <a:pPr algn="l">
                <a:lnSpc>
                  <a:spcPts val="2519"/>
                </a:lnSpc>
                <a:spcBef>
                  <a:spcPct val="0"/>
                </a:spcBef>
              </a:pPr>
              <a:r>
                <a:rPr lang="en-US" b="true" sz="1799">
                  <a:solidFill>
                    <a:srgbClr val="FFFFFF"/>
                  </a:solidFill>
                  <a:latin typeface="Canva Sans Bold"/>
                  <a:ea typeface="Canva Sans Bold"/>
                  <a:cs typeface="Canva Sans Bold"/>
                  <a:sym typeface="Canva Sans Bold"/>
                </a:rPr>
                <a:t>Sponsor</a:t>
              </a:r>
            </a:p>
          </p:txBody>
        </p:sp>
        <p:sp>
          <p:nvSpPr>
            <p:cNvPr name="TextBox 25" id="25"/>
            <p:cNvSpPr txBox="true"/>
            <p:nvPr/>
          </p:nvSpPr>
          <p:spPr>
            <a:xfrm rot="0">
              <a:off x="1984659" y="380365"/>
              <a:ext cx="1084945" cy="386715"/>
            </a:xfrm>
            <a:prstGeom prst="rect">
              <a:avLst/>
            </a:prstGeom>
          </p:spPr>
          <p:txBody>
            <a:bodyPr anchor="t" rtlCol="false" tIns="0" lIns="0" bIns="0" rIns="0">
              <a:spAutoFit/>
            </a:bodyPr>
            <a:lstStyle/>
            <a:p>
              <a:pPr algn="r">
                <a:lnSpc>
                  <a:spcPts val="2519"/>
                </a:lnSpc>
                <a:spcBef>
                  <a:spcPct val="0"/>
                </a:spcBef>
              </a:pPr>
              <a:r>
                <a:rPr lang="en-US" b="true" sz="1799">
                  <a:solidFill>
                    <a:srgbClr val="FFFFFF"/>
                  </a:solidFill>
                  <a:latin typeface="Canva Sans Bold"/>
                  <a:ea typeface="Canva Sans Bold"/>
                  <a:cs typeface="Canva Sans Bold"/>
                  <a:sym typeface="Canva Sans Bold"/>
                </a:rPr>
                <a:t>$50</a:t>
              </a:r>
            </a:p>
          </p:txBody>
        </p:sp>
        <p:sp>
          <p:nvSpPr>
            <p:cNvPr name="TextBox 26" id="26"/>
            <p:cNvSpPr txBox="true"/>
            <p:nvPr/>
          </p:nvSpPr>
          <p:spPr>
            <a:xfrm rot="0">
              <a:off x="1984659" y="789306"/>
              <a:ext cx="1084945" cy="386715"/>
            </a:xfrm>
            <a:prstGeom prst="rect">
              <a:avLst/>
            </a:prstGeom>
          </p:spPr>
          <p:txBody>
            <a:bodyPr anchor="t" rtlCol="false" tIns="0" lIns="0" bIns="0" rIns="0">
              <a:spAutoFit/>
            </a:bodyPr>
            <a:lstStyle/>
            <a:p>
              <a:pPr algn="r">
                <a:lnSpc>
                  <a:spcPts val="2519"/>
                </a:lnSpc>
                <a:spcBef>
                  <a:spcPct val="0"/>
                </a:spcBef>
              </a:pPr>
              <a:r>
                <a:rPr lang="en-US" b="true" sz="1799">
                  <a:solidFill>
                    <a:srgbClr val="FFFFFF"/>
                  </a:solidFill>
                  <a:latin typeface="Canva Sans Bold"/>
                  <a:ea typeface="Canva Sans Bold"/>
                  <a:cs typeface="Canva Sans Bold"/>
                  <a:sym typeface="Canva Sans Bold"/>
                </a:rPr>
                <a:t>$100</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DAG3TfhKrK0</dc:identifier>
  <dcterms:modified xsi:type="dcterms:W3CDTF">2011-08-01T06:04:30Z</dcterms:modified>
  <cp:revision>1</cp:revision>
  <dc:title>Join us for an exquisite coffee tasting event featuring the renowned author Maria Amalia Robbin, celebrated for her book, La Amalia 1888. This unique experience will take place at Yellow Rooster Coffee Imports on December 13, 2025, from 9 a.m. to 11 a.m.</dc:title>
</cp:coreProperties>
</file>